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AFF6EF-3E81-0705-9BEF-0246001038A4}" v="122" dt="2024-11-19T11:14:53.6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923" y="550429"/>
            <a:ext cx="3516924" cy="384909"/>
          </a:xfrm>
        </p:spPr>
        <p:txBody>
          <a:bodyPr>
            <a:noAutofit/>
          </a:bodyPr>
          <a:lstStyle/>
          <a:p>
            <a:r>
              <a:rPr lang="en-GB" sz="2000" b="1" u="sng" dirty="0">
                <a:cs typeface="Calibri Light"/>
              </a:rPr>
              <a:t>Sketches of final product</a:t>
            </a:r>
            <a:endParaRPr lang="en-GB" sz="2000" b="1" u="sng">
              <a:cs typeface="Calibri Light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3FBE6A16-3B3B-4A10-8F30-BDEFD35F8E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447423"/>
              </p:ext>
            </p:extLst>
          </p:nvPr>
        </p:nvGraphicFramePr>
        <p:xfrm>
          <a:off x="4865076" y="107461"/>
          <a:ext cx="7043995" cy="66979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0224">
                  <a:extLst>
                    <a:ext uri="{9D8B030D-6E8A-4147-A177-3AD203B41FA5}">
                      <a16:colId xmlns:a16="http://schemas.microsoft.com/office/drawing/2014/main" val="3084305593"/>
                    </a:ext>
                  </a:extLst>
                </a:gridCol>
                <a:gridCol w="2072268">
                  <a:extLst>
                    <a:ext uri="{9D8B030D-6E8A-4147-A177-3AD203B41FA5}">
                      <a16:colId xmlns:a16="http://schemas.microsoft.com/office/drawing/2014/main" val="4063835810"/>
                    </a:ext>
                  </a:extLst>
                </a:gridCol>
                <a:gridCol w="1883712">
                  <a:extLst>
                    <a:ext uri="{9D8B030D-6E8A-4147-A177-3AD203B41FA5}">
                      <a16:colId xmlns:a16="http://schemas.microsoft.com/office/drawing/2014/main" val="1272128499"/>
                    </a:ext>
                  </a:extLst>
                </a:gridCol>
                <a:gridCol w="868547">
                  <a:extLst>
                    <a:ext uri="{9D8B030D-6E8A-4147-A177-3AD203B41FA5}">
                      <a16:colId xmlns:a16="http://schemas.microsoft.com/office/drawing/2014/main" val="3392067639"/>
                    </a:ext>
                  </a:extLst>
                </a:gridCol>
                <a:gridCol w="1749244">
                  <a:extLst>
                    <a:ext uri="{9D8B030D-6E8A-4147-A177-3AD203B41FA5}">
                      <a16:colId xmlns:a16="http://schemas.microsoft.com/office/drawing/2014/main" val="465570995"/>
                    </a:ext>
                  </a:extLst>
                </a:gridCol>
              </a:tblGrid>
              <a:tr h="247310">
                <a:tc>
                  <a:txBody>
                    <a:bodyPr/>
                    <a:lstStyle/>
                    <a:p>
                      <a:r>
                        <a:rPr lang="en-GB" sz="600" dirty="0"/>
                        <a:t>Part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Material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Size (L x W x T/D)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Made/ bought 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Tolerance</a:t>
                      </a:r>
                    </a:p>
                    <a:p>
                      <a:pPr lvl="0">
                        <a:buNone/>
                      </a:pPr>
                      <a:r>
                        <a:rPr lang="en-GB" sz="600" dirty="0"/>
                        <a:t>(what mm accuracy must you make this part to)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7228323"/>
                  </a:ext>
                </a:extLst>
              </a:tr>
              <a:tr h="238150">
                <a:tc>
                  <a:txBody>
                    <a:bodyPr/>
                    <a:lstStyle/>
                    <a:p>
                      <a:r>
                        <a:rPr lang="en-GB" sz="105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772298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r>
                        <a:rPr lang="en-GB" sz="105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213731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r>
                        <a:rPr lang="en-GB" sz="105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721077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r>
                        <a:rPr lang="en-GB" sz="105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8356640"/>
                  </a:ext>
                </a:extLst>
              </a:tr>
              <a:tr h="238150">
                <a:tc>
                  <a:txBody>
                    <a:bodyPr/>
                    <a:lstStyle/>
                    <a:p>
                      <a:r>
                        <a:rPr lang="en-GB" sz="105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6990627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r>
                        <a:rPr lang="en-GB" sz="105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8952672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r>
                        <a:rPr lang="en-GB" sz="105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8078380"/>
                  </a:ext>
                </a:extLst>
              </a:tr>
              <a:tr h="23815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3085262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8282763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6253117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051081"/>
                  </a:ext>
                </a:extLst>
              </a:tr>
              <a:tr h="23815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923672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010264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9100572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9176645"/>
                  </a:ext>
                </a:extLst>
              </a:tr>
              <a:tr h="23815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1047247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31422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946451"/>
                  </a:ext>
                </a:extLst>
              </a:tr>
              <a:tr h="23815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1940272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14395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62264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4531650"/>
                  </a:ext>
                </a:extLst>
              </a:tr>
              <a:tr h="23815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8786498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21442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888470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13CE3065-8B72-49A2-9AD9-C23C1C64EC13}"/>
              </a:ext>
            </a:extLst>
          </p:cNvPr>
          <p:cNvSpPr txBox="1">
            <a:spLocks/>
          </p:cNvSpPr>
          <p:nvPr/>
        </p:nvSpPr>
        <p:spPr>
          <a:xfrm>
            <a:off x="250093" y="966598"/>
            <a:ext cx="4464538" cy="3849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200" dirty="0">
                <a:cs typeface="Calibri Light"/>
              </a:rPr>
              <a:t>You may need multiple sketches and need to label your sketch with the corresponding number from the take (as you complete it)</a:t>
            </a:r>
            <a:endParaRPr lang="en-GB" sz="12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B2132A1-9CA1-4609-9A6C-D806F6AA3E58}"/>
              </a:ext>
            </a:extLst>
          </p:cNvPr>
          <p:cNvSpPr txBox="1">
            <a:spLocks/>
          </p:cNvSpPr>
          <p:nvPr/>
        </p:nvSpPr>
        <p:spPr>
          <a:xfrm>
            <a:off x="689708" y="1279213"/>
            <a:ext cx="3516924" cy="3849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b="1" u="sng" dirty="0">
                <a:cs typeface="Calibri Light"/>
              </a:rPr>
              <a:t>From the washer up!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F0D192A-8F13-D9FC-8794-C646999987DB}"/>
              </a:ext>
            </a:extLst>
          </p:cNvPr>
          <p:cNvSpPr txBox="1">
            <a:spLocks/>
          </p:cNvSpPr>
          <p:nvPr/>
        </p:nvSpPr>
        <p:spPr>
          <a:xfrm>
            <a:off x="730639" y="181969"/>
            <a:ext cx="3516924" cy="3849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b="1" u="sng" dirty="0">
                <a:solidFill>
                  <a:schemeClr val="bg1"/>
                </a:solidFill>
                <a:highlight>
                  <a:srgbClr val="000000"/>
                </a:highlight>
                <a:cs typeface="Calibri Light"/>
              </a:rPr>
              <a:t>MAKING</a:t>
            </a:r>
            <a:r>
              <a:rPr lang="en-GB" sz="2000" b="1" u="sng" dirty="0">
                <a:highlight>
                  <a:srgbClr val="000000"/>
                </a:highlight>
                <a:cs typeface="Calibri Light"/>
              </a:rPr>
              <a:t> </a:t>
            </a:r>
            <a:r>
              <a:rPr lang="en-GB" sz="2000" b="1" u="sng" dirty="0">
                <a:solidFill>
                  <a:schemeClr val="bg1"/>
                </a:solidFill>
                <a:highlight>
                  <a:srgbClr val="000000"/>
                </a:highlight>
                <a:cs typeface="Calibri Light"/>
              </a:rPr>
              <a:t>IN</a:t>
            </a:r>
            <a:r>
              <a:rPr lang="en-GB" sz="2000" b="1" u="sng" dirty="0">
                <a:highlight>
                  <a:srgbClr val="000000"/>
                </a:highlight>
                <a:cs typeface="Calibri Light"/>
              </a:rPr>
              <a:t> </a:t>
            </a:r>
            <a:r>
              <a:rPr lang="en-GB" sz="2000" b="1" u="sng" dirty="0">
                <a:solidFill>
                  <a:schemeClr val="bg1"/>
                </a:solidFill>
                <a:highlight>
                  <a:srgbClr val="000000"/>
                </a:highlight>
                <a:cs typeface="Calibri Light"/>
              </a:rPr>
              <a:t>INDUSTRY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024" y="550430"/>
            <a:ext cx="3516924" cy="384909"/>
          </a:xfrm>
        </p:spPr>
        <p:txBody>
          <a:bodyPr>
            <a:noAutofit/>
          </a:bodyPr>
          <a:lstStyle/>
          <a:p>
            <a:r>
              <a:rPr lang="en-GB" sz="2000" b="1" u="sng" dirty="0">
                <a:cs typeface="Calibri Light"/>
              </a:rPr>
              <a:t>Sketches of final product</a:t>
            </a:r>
            <a:endParaRPr lang="en-GB" sz="2000" b="1" u="sng">
              <a:cs typeface="Calibri Light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3FBE6A16-3B3B-4A10-8F30-BDEFD35F8E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69846"/>
              </p:ext>
            </p:extLst>
          </p:nvPr>
        </p:nvGraphicFramePr>
        <p:xfrm>
          <a:off x="3331430" y="126752"/>
          <a:ext cx="8693293" cy="66979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4878">
                  <a:extLst>
                    <a:ext uri="{9D8B030D-6E8A-4147-A177-3AD203B41FA5}">
                      <a16:colId xmlns:a16="http://schemas.microsoft.com/office/drawing/2014/main" val="3084305593"/>
                    </a:ext>
                  </a:extLst>
                </a:gridCol>
                <a:gridCol w="2048715">
                  <a:extLst>
                    <a:ext uri="{9D8B030D-6E8A-4147-A177-3AD203B41FA5}">
                      <a16:colId xmlns:a16="http://schemas.microsoft.com/office/drawing/2014/main" val="4063835810"/>
                    </a:ext>
                  </a:extLst>
                </a:gridCol>
                <a:gridCol w="1862302">
                  <a:extLst>
                    <a:ext uri="{9D8B030D-6E8A-4147-A177-3AD203B41FA5}">
                      <a16:colId xmlns:a16="http://schemas.microsoft.com/office/drawing/2014/main" val="1272128499"/>
                    </a:ext>
                  </a:extLst>
                </a:gridCol>
                <a:gridCol w="858674">
                  <a:extLst>
                    <a:ext uri="{9D8B030D-6E8A-4147-A177-3AD203B41FA5}">
                      <a16:colId xmlns:a16="http://schemas.microsoft.com/office/drawing/2014/main" val="3392067639"/>
                    </a:ext>
                  </a:extLst>
                </a:gridCol>
                <a:gridCol w="1729362">
                  <a:extLst>
                    <a:ext uri="{9D8B030D-6E8A-4147-A177-3AD203B41FA5}">
                      <a16:colId xmlns:a16="http://schemas.microsoft.com/office/drawing/2014/main" val="620106894"/>
                    </a:ext>
                  </a:extLst>
                </a:gridCol>
                <a:gridCol w="1729362">
                  <a:extLst>
                    <a:ext uri="{9D8B030D-6E8A-4147-A177-3AD203B41FA5}">
                      <a16:colId xmlns:a16="http://schemas.microsoft.com/office/drawing/2014/main" val="3592290429"/>
                    </a:ext>
                  </a:extLst>
                </a:gridCol>
              </a:tblGrid>
              <a:tr h="247310">
                <a:tc>
                  <a:txBody>
                    <a:bodyPr/>
                    <a:lstStyle/>
                    <a:p>
                      <a:r>
                        <a:rPr lang="en-GB" sz="600" dirty="0"/>
                        <a:t>Part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Material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Size (L x W x T/D)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Made/ bought 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Sourced from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Cost (Approx.)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7228323"/>
                  </a:ext>
                </a:extLst>
              </a:tr>
              <a:tr h="238150">
                <a:tc>
                  <a:txBody>
                    <a:bodyPr/>
                    <a:lstStyle/>
                    <a:p>
                      <a:r>
                        <a:rPr lang="en-GB" sz="105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772298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r>
                        <a:rPr lang="en-GB" sz="105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213731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r>
                        <a:rPr lang="en-GB" sz="105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721077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r>
                        <a:rPr lang="en-GB" sz="105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8356640"/>
                  </a:ext>
                </a:extLst>
              </a:tr>
              <a:tr h="238150">
                <a:tc>
                  <a:txBody>
                    <a:bodyPr/>
                    <a:lstStyle/>
                    <a:p>
                      <a:r>
                        <a:rPr lang="en-GB" sz="105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6990627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r>
                        <a:rPr lang="en-GB" sz="105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8952672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r>
                        <a:rPr lang="en-GB" sz="105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8078380"/>
                  </a:ext>
                </a:extLst>
              </a:tr>
              <a:tr h="23815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3085262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8282763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6253117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051081"/>
                  </a:ext>
                </a:extLst>
              </a:tr>
              <a:tr h="23815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923672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010264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9100572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9176645"/>
                  </a:ext>
                </a:extLst>
              </a:tr>
              <a:tr h="23815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1047247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31422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946451"/>
                  </a:ext>
                </a:extLst>
              </a:tr>
              <a:tr h="23815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1940272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14395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62264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4531650"/>
                  </a:ext>
                </a:extLst>
              </a:tr>
              <a:tr h="23815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8786498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21442"/>
                  </a:ext>
                </a:extLst>
              </a:tr>
              <a:tr h="24731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5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888470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13CE3065-8B72-49A2-9AD9-C23C1C64EC13}"/>
              </a:ext>
            </a:extLst>
          </p:cNvPr>
          <p:cNvSpPr txBox="1">
            <a:spLocks/>
          </p:cNvSpPr>
          <p:nvPr/>
        </p:nvSpPr>
        <p:spPr>
          <a:xfrm>
            <a:off x="250093" y="956954"/>
            <a:ext cx="2979121" cy="4138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100" dirty="0">
                <a:cs typeface="Calibri Light"/>
              </a:rPr>
              <a:t>You may need multiple sketches and need to label your sketch with the corresponding number from the take (as you complete it)</a:t>
            </a:r>
            <a:endParaRPr lang="en-GB" sz="11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B2132A1-9CA1-4609-9A6C-D806F6AA3E58}"/>
              </a:ext>
            </a:extLst>
          </p:cNvPr>
          <p:cNvSpPr txBox="1">
            <a:spLocks/>
          </p:cNvSpPr>
          <p:nvPr/>
        </p:nvSpPr>
        <p:spPr>
          <a:xfrm>
            <a:off x="33809" y="1279214"/>
            <a:ext cx="3516924" cy="3849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b="1" u="sng" dirty="0">
                <a:cs typeface="Calibri Light"/>
              </a:rPr>
              <a:t>From the washer up!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FD31B94-D523-2B08-27A4-418F2568E0D4}"/>
              </a:ext>
            </a:extLst>
          </p:cNvPr>
          <p:cNvSpPr txBox="1">
            <a:spLocks/>
          </p:cNvSpPr>
          <p:nvPr/>
        </p:nvSpPr>
        <p:spPr>
          <a:xfrm>
            <a:off x="74740" y="162678"/>
            <a:ext cx="3516924" cy="3849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b="1" u="sng" dirty="0">
                <a:solidFill>
                  <a:schemeClr val="bg1"/>
                </a:solidFill>
                <a:highlight>
                  <a:srgbClr val="000000"/>
                </a:highlight>
                <a:cs typeface="Calibri Light"/>
              </a:rPr>
              <a:t>MAKING</a:t>
            </a:r>
            <a:r>
              <a:rPr lang="en-GB" sz="2000" b="1" u="sng" dirty="0">
                <a:highlight>
                  <a:srgbClr val="000000"/>
                </a:highlight>
                <a:cs typeface="Calibri Light"/>
              </a:rPr>
              <a:t> </a:t>
            </a:r>
            <a:r>
              <a:rPr lang="en-GB" sz="2000" b="1" u="sng" dirty="0">
                <a:solidFill>
                  <a:schemeClr val="bg1"/>
                </a:solidFill>
                <a:highlight>
                  <a:srgbClr val="000000"/>
                </a:highlight>
                <a:cs typeface="Calibri Light"/>
              </a:rPr>
              <a:t>IN</a:t>
            </a:r>
            <a:r>
              <a:rPr lang="en-GB" sz="2000" b="1" u="sng" dirty="0">
                <a:highlight>
                  <a:srgbClr val="000000"/>
                </a:highlight>
                <a:cs typeface="Calibri Light"/>
              </a:rPr>
              <a:t> </a:t>
            </a:r>
            <a:r>
              <a:rPr lang="en-GB" sz="2000" b="1" u="sng" dirty="0">
                <a:solidFill>
                  <a:schemeClr val="bg1"/>
                </a:solidFill>
                <a:highlight>
                  <a:srgbClr val="000000"/>
                </a:highlight>
                <a:cs typeface="Calibri Light"/>
              </a:rPr>
              <a:t>COLLEGE</a:t>
            </a:r>
            <a:endParaRPr lang="en-GB" sz="2000" b="1" u="sng">
              <a:solidFill>
                <a:schemeClr val="bg1"/>
              </a:solidFill>
              <a:highlight>
                <a:srgbClr val="000000"/>
              </a:highlight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531943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f5c1bdd-f9ea-4d31-accf-5e59e3029b95" xsi:nil="true"/>
    <lcf76f155ced4ddcb4097134ff3c332f xmlns="5f5c1bdd-f9ea-4d31-accf-5e59e3029b95">
      <Terms xmlns="http://schemas.microsoft.com/office/infopath/2007/PartnerControls"/>
    </lcf76f155ced4ddcb4097134ff3c332f>
    <TaxCatchAll xmlns="354d0437-0238-43fb-b864-f20cb9adbaf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28CCA81901C3439370BDADAD999244" ma:contentTypeVersion="14" ma:contentTypeDescription="Create a new document." ma:contentTypeScope="" ma:versionID="b70eaa928b377b3a92b2f571ae366996">
  <xsd:schema xmlns:xsd="http://www.w3.org/2001/XMLSchema" xmlns:xs="http://www.w3.org/2001/XMLSchema" xmlns:p="http://schemas.microsoft.com/office/2006/metadata/properties" xmlns:ns2="5f5c1bdd-f9ea-4d31-accf-5e59e3029b95" xmlns:ns3="354d0437-0238-43fb-b864-f20cb9adbaf7" targetNamespace="http://schemas.microsoft.com/office/2006/metadata/properties" ma:root="true" ma:fieldsID="d53d08a2402fe8b3956762079a7b43f1" ns2:_="" ns3:_="">
    <xsd:import namespace="5f5c1bdd-f9ea-4d31-accf-5e59e3029b95"/>
    <xsd:import namespace="354d0437-0238-43fb-b864-f20cb9adba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c1bdd-f9ea-4d31-accf-5e59e3029b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29a7dc92-d6f2-493c-be37-e46e8243116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4d0437-0238-43fb-b864-f20cb9adbaf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70e5254-f475-4171-9145-ee4eb7c43dff}" ma:internalName="TaxCatchAll" ma:showField="CatchAllData" ma:web="354d0437-0238-43fb-b864-f20cb9adbaf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CDA96EF-34C7-4818-AC0B-0E4A174F259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2CFCE6-EFBD-4835-90EF-11E2182EE3F4}">
  <ds:schemaRefs>
    <ds:schemaRef ds:uri="http://schemas.microsoft.com/office/2006/metadata/properties"/>
    <ds:schemaRef ds:uri="http://schemas.microsoft.com/office/infopath/2007/PartnerControls"/>
    <ds:schemaRef ds:uri="5f5c1bdd-f9ea-4d31-accf-5e59e3029b95"/>
    <ds:schemaRef ds:uri="354d0437-0238-43fb-b864-f20cb9adbaf7"/>
  </ds:schemaRefs>
</ds:datastoreItem>
</file>

<file path=customXml/itemProps3.xml><?xml version="1.0" encoding="utf-8"?>
<ds:datastoreItem xmlns:ds="http://schemas.openxmlformats.org/officeDocument/2006/customXml" ds:itemID="{B5A28185-E8D1-4849-9604-FF9BE537EF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5c1bdd-f9ea-4d31-accf-5e59e3029b95"/>
    <ds:schemaRef ds:uri="354d0437-0238-43fb-b864-f20cb9adba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Sketches of final product</vt:lpstr>
      <vt:lpstr>Sketches of final product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72</cp:revision>
  <dcterms:created xsi:type="dcterms:W3CDTF">2022-01-14T08:17:21Z</dcterms:created>
  <dcterms:modified xsi:type="dcterms:W3CDTF">2025-12-04T13:36:30Z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0x0101001828CCA81901C3439370BDADAD999244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